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5" r:id="rId4"/>
    <p:sldId id="266" r:id="rId5"/>
    <p:sldId id="267" r:id="rId6"/>
    <p:sldId id="268" r:id="rId7"/>
    <p:sldId id="261" r:id="rId8"/>
    <p:sldId id="269" r:id="rId9"/>
    <p:sldId id="270" r:id="rId10"/>
    <p:sldId id="262" r:id="rId11"/>
    <p:sldId id="263" r:id="rId12"/>
    <p:sldId id="271" r:id="rId13"/>
    <p:sldId id="272" r:id="rId14"/>
    <p:sldId id="264"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364767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390140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1756369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E66FB5F-63F9-4EE8-A4CA-7F58FCCBB40C}"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C41F61-CA29-4C59-8C41-3D55130D2138}" type="slidenum">
              <a:rPr lang="en-IN" smtClean="0"/>
              <a:t>‹#›</a:t>
            </a:fld>
            <a:endParaRPr lang="en-IN"/>
          </a:p>
        </p:txBody>
      </p:sp>
    </p:spTree>
    <p:extLst>
      <p:ext uri="{BB962C8B-B14F-4D97-AF65-F5344CB8AC3E}">
        <p14:creationId xmlns:p14="http://schemas.microsoft.com/office/powerpoint/2010/main" val="129249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61256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C95625-CDD6-42D6-B91B-79F5CCA16AD2}"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067496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2C95625-CDD6-42D6-B91B-79F5CCA16AD2}" type="datetimeFigureOut">
              <a:rPr lang="en-IN" smtClean="0"/>
              <a:t>19-07-2020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180102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2C95625-CDD6-42D6-B91B-79F5CCA16AD2}" type="datetimeFigureOut">
              <a:rPr lang="en-IN" smtClean="0"/>
              <a:t>19-07-2020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737776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2C95625-CDD6-42D6-B91B-79F5CCA16AD2}" type="datetimeFigureOut">
              <a:rPr lang="en-IN" smtClean="0"/>
              <a:t>19-07-2020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612166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C95625-CDD6-42D6-B91B-79F5CCA16AD2}" type="datetimeFigureOut">
              <a:rPr lang="en-IN" smtClean="0"/>
              <a:t>19-07-2020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165384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C95625-CDD6-42D6-B91B-79F5CCA16AD2}" type="datetimeFigureOut">
              <a:rPr lang="en-IN" smtClean="0"/>
              <a:t>19-07-2020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693840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C95625-CDD6-42D6-B91B-79F5CCA16AD2}" type="datetimeFigureOut">
              <a:rPr lang="en-IN" smtClean="0"/>
              <a:t>19-07-2020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3799455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95625-CDD6-42D6-B91B-79F5CCA16AD2}" type="datetimeFigureOut">
              <a:rPr lang="en-IN" smtClean="0"/>
              <a:t>19-07-2020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E834B-5C39-466F-9E4C-29FF1AD67BA6}" type="slidenum">
              <a:rPr lang="en-IN" smtClean="0"/>
              <a:t>‹#›</a:t>
            </a:fld>
            <a:endParaRPr lang="en-IN"/>
          </a:p>
        </p:txBody>
      </p:sp>
    </p:spTree>
    <p:extLst>
      <p:ext uri="{BB962C8B-B14F-4D97-AF65-F5344CB8AC3E}">
        <p14:creationId xmlns:p14="http://schemas.microsoft.com/office/powerpoint/2010/main" val="690447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852936"/>
            <a:ext cx="8229600" cy="1143000"/>
          </a:xfrm>
        </p:spPr>
        <p:txBody>
          <a:bodyPr>
            <a:normAutofit fontScale="90000"/>
          </a:bodyPr>
          <a:lstStyle/>
          <a:p>
            <a:pPr marR="0" rtl="0"/>
            <a:r>
              <a:rPr lang="en-IN" b="1" i="0" u="none" strike="noStrike" baseline="0" dirty="0" smtClean="0">
                <a:latin typeface="Calibri"/>
              </a:rPr>
              <a:t>Predicting the optimal location for a Restaurant</a:t>
            </a:r>
          </a:p>
        </p:txBody>
      </p:sp>
    </p:spTree>
    <p:extLst>
      <p:ext uri="{BB962C8B-B14F-4D97-AF65-F5344CB8AC3E}">
        <p14:creationId xmlns:p14="http://schemas.microsoft.com/office/powerpoint/2010/main" val="3172677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564904"/>
            <a:ext cx="8229600" cy="1143000"/>
          </a:xfrm>
        </p:spPr>
        <p:txBody>
          <a:bodyPr/>
          <a:lstStyle/>
          <a:p>
            <a:pPr marR="0" rtl="0"/>
            <a:r>
              <a:rPr lang="en-IN" b="1" i="0" u="none" strike="noStrike" baseline="0" dirty="0" smtClean="0">
                <a:solidFill>
                  <a:srgbClr val="365F91"/>
                </a:solidFill>
                <a:latin typeface="Times New Roman"/>
              </a:rPr>
              <a:t>Analysis</a:t>
            </a:r>
          </a:p>
        </p:txBody>
      </p:sp>
    </p:spTree>
    <p:extLst>
      <p:ext uri="{BB962C8B-B14F-4D97-AF65-F5344CB8AC3E}">
        <p14:creationId xmlns:p14="http://schemas.microsoft.com/office/powerpoint/2010/main" val="1168122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Results and Discussion</a:t>
            </a:r>
          </a:p>
        </p:txBody>
      </p:sp>
      <p:sp>
        <p:nvSpPr>
          <p:cNvPr id="3" name="Text Placeholder 2"/>
          <p:cNvSpPr>
            <a:spLocks noGrp="1"/>
          </p:cNvSpPr>
          <p:nvPr>
            <p:ph type="body" idx="1"/>
          </p:nvPr>
        </p:nvSpPr>
        <p:spPr>
          <a:xfrm>
            <a:off x="467544" y="1600200"/>
            <a:ext cx="8219256" cy="4781128"/>
          </a:xfrm>
        </p:spPr>
        <p:txBody>
          <a:bodyPr>
            <a:noAutofit/>
          </a:bodyPr>
          <a:lstStyle/>
          <a:p>
            <a:pPr marR="0" lvl="0" rtl="0"/>
            <a:r>
              <a:rPr lang="en-IN" sz="1600" i="0" u="none" strike="noStrike" baseline="0" dirty="0" smtClean="0">
                <a:solidFill>
                  <a:srgbClr val="002060"/>
                </a:solidFill>
              </a:rPr>
              <a:t>Our analysis shows that although there is a great number of restaurants in Chennai (~2000 in our initial area of interest which was 12x12km around Annanagar), there are pockets of low restaurant density fairly close to city </a:t>
            </a:r>
            <a:r>
              <a:rPr lang="en-IN" sz="1600" i="0" u="none" strike="noStrike" baseline="0" dirty="0" smtClean="0">
                <a:solidFill>
                  <a:srgbClr val="002060"/>
                </a:solidFill>
              </a:rPr>
              <a:t>centre. </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Highest </a:t>
            </a:r>
            <a:r>
              <a:rPr lang="en-IN" sz="1600" i="0" u="none" strike="noStrike" baseline="0" dirty="0" smtClean="0">
                <a:solidFill>
                  <a:srgbClr val="002060"/>
                </a:solidFill>
              </a:rPr>
              <a:t>concentration of restaurants was detected east, south from Annanagar, so we focused our attention to areas north, </a:t>
            </a:r>
            <a:r>
              <a:rPr lang="en-IN" sz="1600" i="0" u="none" strike="noStrike" baseline="0" dirty="0" smtClean="0">
                <a:solidFill>
                  <a:srgbClr val="002060"/>
                </a:solidFill>
              </a:rPr>
              <a:t>north-west</a:t>
            </a:r>
            <a:r>
              <a:rPr lang="en-IN" sz="1600" i="0" u="none" strike="noStrike" baseline="0" dirty="0" smtClean="0">
                <a:solidFill>
                  <a:srgbClr val="002060"/>
                </a:solidFill>
              </a:rPr>
              <a:t>. Another borough was identified as potentially interesting (18th Main road Annanagar), but our attention was focused on Annanagar which offer a combination of popularity among tourists, closeness to city </a:t>
            </a:r>
            <a:r>
              <a:rPr lang="en-IN" sz="1600" i="0" u="none" strike="noStrike" baseline="0" dirty="0" smtClean="0">
                <a:solidFill>
                  <a:srgbClr val="002060"/>
                </a:solidFill>
              </a:rPr>
              <a:t>centre, </a:t>
            </a:r>
            <a:r>
              <a:rPr lang="en-IN" sz="1600" i="0" u="none" strike="noStrike" baseline="0" dirty="0" smtClean="0">
                <a:solidFill>
                  <a:srgbClr val="002060"/>
                </a:solidFill>
              </a:rPr>
              <a:t>strong socio-economic dynamics </a:t>
            </a:r>
            <a:r>
              <a:rPr lang="en-IN" sz="1600" i="0" u="none" strike="noStrike" baseline="0" dirty="0" smtClean="0">
                <a:solidFill>
                  <a:srgbClr val="002060"/>
                </a:solidFill>
              </a:rPr>
              <a:t>and </a:t>
            </a:r>
            <a:r>
              <a:rPr lang="en-IN" sz="1600" i="0" u="none" strike="noStrike" baseline="0" dirty="0" smtClean="0">
                <a:solidFill>
                  <a:srgbClr val="002060"/>
                </a:solidFill>
              </a:rPr>
              <a:t>a number of pockets of low restaurant density</a:t>
            </a:r>
            <a:r>
              <a:rPr lang="en-IN" sz="1600" i="0" u="none" strike="noStrike" baseline="0" dirty="0" smtClean="0">
                <a:solidFill>
                  <a:srgbClr val="002060"/>
                </a:solidFill>
              </a:rPr>
              <a:t>.</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After directing our attention to this more narrow area of interest (covering approx. 5x5km south-east from Annanagar) we first created a dense grid of location candidates (spaced 100m </a:t>
            </a:r>
            <a:r>
              <a:rPr lang="en-IN" sz="1600" i="0" u="none" strike="noStrike" baseline="0" dirty="0" smtClean="0">
                <a:solidFill>
                  <a:srgbClr val="002060"/>
                </a:solidFill>
              </a:rPr>
              <a:t>apart); </a:t>
            </a:r>
            <a:r>
              <a:rPr lang="en-IN" sz="1600" i="0" u="none" strike="noStrike" baseline="0" dirty="0" smtClean="0">
                <a:solidFill>
                  <a:srgbClr val="002060"/>
                </a:solidFill>
              </a:rPr>
              <a:t>those locations were then filtered so that those with more than two restaurants in radius of 250m and those with an </a:t>
            </a:r>
            <a:r>
              <a:rPr lang="en-IN" sz="1600" i="0" u="none" strike="noStrike" baseline="0" dirty="0" smtClean="0">
                <a:solidFill>
                  <a:srgbClr val="002060"/>
                </a:solidFill>
              </a:rPr>
              <a:t>Vegetarian </a:t>
            </a:r>
            <a:r>
              <a:rPr lang="en-IN" sz="1600" i="0" u="none" strike="noStrike" baseline="0" dirty="0" smtClean="0">
                <a:solidFill>
                  <a:srgbClr val="002060"/>
                </a:solidFill>
              </a:rPr>
              <a:t>restaurant closer than 400m were removed.</a:t>
            </a:r>
          </a:p>
          <a:p>
            <a:pPr marR="0" lvl="0" rtl="0"/>
            <a:endParaRPr lang="en-IN" sz="2000" i="0" u="none" strike="noStrike" baseline="0" dirty="0" smtClean="0"/>
          </a:p>
        </p:txBody>
      </p:sp>
    </p:spTree>
    <p:extLst>
      <p:ext uri="{BB962C8B-B14F-4D97-AF65-F5344CB8AC3E}">
        <p14:creationId xmlns:p14="http://schemas.microsoft.com/office/powerpoint/2010/main" val="34348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Results and Discussion – Cont’d</a:t>
            </a:r>
          </a:p>
        </p:txBody>
      </p:sp>
      <p:sp>
        <p:nvSpPr>
          <p:cNvPr id="3" name="Text Placeholder 2"/>
          <p:cNvSpPr>
            <a:spLocks noGrp="1"/>
          </p:cNvSpPr>
          <p:nvPr>
            <p:ph type="body" idx="1"/>
          </p:nvPr>
        </p:nvSpPr>
        <p:spPr>
          <a:xfrm>
            <a:off x="457200" y="1600200"/>
            <a:ext cx="8291264" cy="3701008"/>
          </a:xfrm>
        </p:spPr>
        <p:txBody>
          <a:bodyPr>
            <a:noAutofit/>
          </a:bodyPr>
          <a:lstStyle/>
          <a:p>
            <a:pPr marR="0" lvl="0" rtl="0"/>
            <a:r>
              <a:rPr lang="en-IN" sz="1600" i="0" u="none" strike="noStrike" baseline="0" dirty="0" smtClean="0">
                <a:solidFill>
                  <a:srgbClr val="002060"/>
                </a:solidFill>
              </a:rPr>
              <a:t>Those location candidates were then clustered to create zones of interest which contain greatest number of location candidates. Addresses of </a:t>
            </a:r>
            <a:r>
              <a:rPr lang="en-IN" sz="1600" i="0" u="none" strike="noStrike" baseline="0" dirty="0" smtClean="0">
                <a:solidFill>
                  <a:srgbClr val="002060"/>
                </a:solidFill>
              </a:rPr>
              <a:t>centres </a:t>
            </a:r>
            <a:r>
              <a:rPr lang="en-IN" sz="1600" i="0" u="none" strike="noStrike" baseline="0" dirty="0" smtClean="0">
                <a:solidFill>
                  <a:srgbClr val="002060"/>
                </a:solidFill>
              </a:rPr>
              <a:t>of those zones were also generated using reverse geocoding to be used as markers/starting points for more detailed local analysis based on other factors</a:t>
            </a:r>
            <a:r>
              <a:rPr lang="en-IN" sz="1600" i="0" u="none" strike="noStrike" baseline="0" dirty="0" smtClean="0">
                <a:solidFill>
                  <a:srgbClr val="002060"/>
                </a:solidFill>
              </a:rPr>
              <a:t>.</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Result of all this is 15 zones containing largest number of potential new restaurant locations based on number of and distance to existing venues - both restaurants in general and </a:t>
            </a:r>
            <a:r>
              <a:rPr lang="en-IN" sz="1600" i="0" u="none" strike="noStrike" baseline="0" dirty="0" smtClean="0">
                <a:solidFill>
                  <a:srgbClr val="002060"/>
                </a:solidFill>
              </a:rPr>
              <a:t>Vegetarian </a:t>
            </a:r>
            <a:r>
              <a:rPr lang="en-IN" sz="1600" i="0" u="none" strike="noStrike" baseline="0" dirty="0" smtClean="0">
                <a:solidFill>
                  <a:srgbClr val="002060"/>
                </a:solidFill>
              </a:rPr>
              <a:t>restaurants particularly. </a:t>
            </a:r>
          </a:p>
        </p:txBody>
      </p:sp>
    </p:spTree>
    <p:extLst>
      <p:ext uri="{BB962C8B-B14F-4D97-AF65-F5344CB8AC3E}">
        <p14:creationId xmlns:p14="http://schemas.microsoft.com/office/powerpoint/2010/main" val="2131279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u="none" strike="noStrike" baseline="0" dirty="0" smtClean="0">
                <a:solidFill>
                  <a:srgbClr val="365F91"/>
                </a:solidFill>
                <a:latin typeface="Times New Roman"/>
              </a:rPr>
              <a:t>Results and Discussion – Cont’d</a:t>
            </a:r>
          </a:p>
        </p:txBody>
      </p:sp>
      <p:sp>
        <p:nvSpPr>
          <p:cNvPr id="3" name="Text Placeholder 2"/>
          <p:cNvSpPr>
            <a:spLocks noGrp="1"/>
          </p:cNvSpPr>
          <p:nvPr>
            <p:ph type="body" idx="1"/>
          </p:nvPr>
        </p:nvSpPr>
        <p:spPr>
          <a:xfrm>
            <a:off x="457200" y="1600200"/>
            <a:ext cx="8291264" cy="4061048"/>
          </a:xfrm>
        </p:spPr>
        <p:txBody>
          <a:bodyPr>
            <a:noAutofit/>
          </a:bodyPr>
          <a:lstStyle/>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This</a:t>
            </a:r>
            <a:r>
              <a:rPr lang="en-IN" sz="1600" i="0" u="none" strike="noStrike" baseline="0" dirty="0" smtClean="0">
                <a:solidFill>
                  <a:srgbClr val="002060"/>
                </a:solidFill>
              </a:rPr>
              <a:t>, of course, does not imply that those zones are actually optimal locations for a new </a:t>
            </a:r>
            <a:r>
              <a:rPr lang="en-IN" sz="1600" i="0" u="none" strike="noStrike" baseline="0" dirty="0" smtClean="0">
                <a:solidFill>
                  <a:srgbClr val="002060"/>
                </a:solidFill>
              </a:rPr>
              <a:t>restaurant. </a:t>
            </a:r>
            <a:r>
              <a:rPr lang="en-IN" sz="1600" i="0" u="none" strike="noStrike" baseline="0" dirty="0" smtClean="0">
                <a:solidFill>
                  <a:srgbClr val="002060"/>
                </a:solidFill>
              </a:rPr>
              <a:t>Purpose of this analysis was to only provide info on areas close to Chennai Annanagar </a:t>
            </a:r>
            <a:r>
              <a:rPr lang="en-IN" sz="1600" i="0" u="none" strike="noStrike" baseline="0" dirty="0" smtClean="0">
                <a:solidFill>
                  <a:srgbClr val="002060"/>
                </a:solidFill>
              </a:rPr>
              <a:t>centre </a:t>
            </a:r>
            <a:r>
              <a:rPr lang="en-IN" sz="1600" i="0" u="none" strike="noStrike" baseline="0" dirty="0" smtClean="0">
                <a:solidFill>
                  <a:srgbClr val="002060"/>
                </a:solidFill>
              </a:rPr>
              <a:t>but not crowded with existing restaurants (particularly </a:t>
            </a:r>
            <a:r>
              <a:rPr lang="en-IN" sz="1600" i="0" u="none" strike="noStrike" baseline="0" dirty="0" smtClean="0">
                <a:solidFill>
                  <a:srgbClr val="002060"/>
                </a:solidFill>
              </a:rPr>
              <a:t>Vegetarian).</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It </a:t>
            </a:r>
            <a:r>
              <a:rPr lang="en-IN" sz="1600" i="0" u="none" strike="noStrike" baseline="0" dirty="0" smtClean="0">
                <a:solidFill>
                  <a:srgbClr val="002060"/>
                </a:solidFill>
              </a:rPr>
              <a:t>is entirely possible that there is a very good reason for small number of restaurants in any of those areas, reasons which would make them unsuitable for a new restaurant regardless of lack of competition in the area. </a:t>
            </a:r>
            <a:endParaRPr lang="en-IN" sz="1600" i="0" u="none" strike="noStrike" baseline="0" dirty="0" smtClean="0">
              <a:solidFill>
                <a:srgbClr val="002060"/>
              </a:solidFill>
            </a:endParaRP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Recommended </a:t>
            </a:r>
            <a:r>
              <a:rPr lang="en-IN" sz="1600" i="0" u="none" strike="noStrike" baseline="0" dirty="0" smtClean="0">
                <a:solidFill>
                  <a:srgbClr val="002060"/>
                </a:solidFill>
              </a:rPr>
              <a:t>zones should therefore be considered only as a starting point for more detailed analysis which could eventually result in location which has not only no nearby competition but also other factors taken into account and all other relevant conditions met.</a:t>
            </a:r>
          </a:p>
        </p:txBody>
      </p:sp>
    </p:spTree>
    <p:extLst>
      <p:ext uri="{BB962C8B-B14F-4D97-AF65-F5344CB8AC3E}">
        <p14:creationId xmlns:p14="http://schemas.microsoft.com/office/powerpoint/2010/main" val="232542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marR="0" rtl="0"/>
            <a:r>
              <a:rPr lang="en-IN" b="1" i="0" u="none" strike="noStrike" baseline="0" dirty="0" smtClean="0">
                <a:solidFill>
                  <a:srgbClr val="365F91"/>
                </a:solidFill>
                <a:latin typeface="Times New Roman"/>
              </a:rPr>
              <a:t>Conclusion </a:t>
            </a:r>
          </a:p>
        </p:txBody>
      </p:sp>
      <p:sp>
        <p:nvSpPr>
          <p:cNvPr id="3" name="Text Placeholder 2"/>
          <p:cNvSpPr>
            <a:spLocks noGrp="1"/>
          </p:cNvSpPr>
          <p:nvPr>
            <p:ph type="body" idx="1"/>
          </p:nvPr>
        </p:nvSpPr>
        <p:spPr>
          <a:xfrm>
            <a:off x="457200" y="1196752"/>
            <a:ext cx="8291264" cy="5256584"/>
          </a:xfrm>
        </p:spPr>
        <p:txBody>
          <a:bodyPr>
            <a:noAutofit/>
          </a:bodyPr>
          <a:lstStyle/>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Purpose </a:t>
            </a:r>
            <a:r>
              <a:rPr lang="en-IN" sz="1600" i="0" u="none" strike="noStrike" baseline="0" dirty="0" smtClean="0">
                <a:solidFill>
                  <a:srgbClr val="002060"/>
                </a:solidFill>
              </a:rPr>
              <a:t>of this project was to identify Chennai Annanagar areas close to </a:t>
            </a:r>
            <a:r>
              <a:rPr lang="en-IN" sz="1600" i="0" u="none" strike="noStrike" baseline="0" dirty="0" smtClean="0">
                <a:solidFill>
                  <a:srgbClr val="002060"/>
                </a:solidFill>
              </a:rPr>
              <a:t>centre </a:t>
            </a:r>
            <a:r>
              <a:rPr lang="en-IN" sz="1600" i="0" u="none" strike="noStrike" baseline="0" dirty="0" smtClean="0">
                <a:solidFill>
                  <a:srgbClr val="002060"/>
                </a:solidFill>
              </a:rPr>
              <a:t>with low number of restaurants (particularly </a:t>
            </a:r>
            <a:r>
              <a:rPr lang="en-IN" sz="1600" i="0" u="none" strike="noStrike" baseline="0" dirty="0" smtClean="0">
                <a:solidFill>
                  <a:srgbClr val="002060"/>
                </a:solidFill>
              </a:rPr>
              <a:t>Vegetarian </a:t>
            </a:r>
            <a:r>
              <a:rPr lang="en-IN" sz="1600" i="0" u="none" strike="noStrike" baseline="0" dirty="0" smtClean="0">
                <a:solidFill>
                  <a:srgbClr val="002060"/>
                </a:solidFill>
              </a:rPr>
              <a:t>restaurants) in order to aid stakeholders in narrowing down the search for optimal location for a new </a:t>
            </a:r>
            <a:r>
              <a:rPr lang="en-IN" sz="1600" i="0" u="none" strike="noStrike" baseline="0" dirty="0" smtClean="0">
                <a:solidFill>
                  <a:srgbClr val="002060"/>
                </a:solidFill>
              </a:rPr>
              <a:t>Vegetarian </a:t>
            </a:r>
            <a:r>
              <a:rPr lang="en-IN" sz="1600" i="0" u="none" strike="noStrike" baseline="0" dirty="0" smtClean="0">
                <a:solidFill>
                  <a:srgbClr val="002060"/>
                </a:solidFill>
              </a:rPr>
              <a:t>restaurant. </a:t>
            </a:r>
            <a:endParaRPr lang="en-IN" sz="1600" i="0" u="none" strike="noStrike" baseline="0" dirty="0" smtClean="0">
              <a:solidFill>
                <a:srgbClr val="002060"/>
              </a:solidFill>
            </a:endParaRP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By </a:t>
            </a:r>
            <a:r>
              <a:rPr lang="en-IN" sz="1600" i="0" u="none" strike="noStrike" baseline="0" dirty="0" smtClean="0">
                <a:solidFill>
                  <a:srgbClr val="002060"/>
                </a:solidFill>
              </a:rPr>
              <a:t>calculating restaurant density distribution from Foursquare data we have first identified general boroughs that justify further analysis </a:t>
            </a:r>
            <a:r>
              <a:rPr lang="en-IN" sz="1600" i="0" u="none" strike="noStrike" baseline="0" dirty="0" smtClean="0">
                <a:solidFill>
                  <a:srgbClr val="002060"/>
                </a:solidFill>
              </a:rPr>
              <a:t>(Annanagar </a:t>
            </a:r>
            <a:r>
              <a:rPr lang="en-IN" sz="1600" i="0" u="none" strike="noStrike" baseline="0" dirty="0" smtClean="0">
                <a:solidFill>
                  <a:srgbClr val="002060"/>
                </a:solidFill>
              </a:rPr>
              <a:t>6th avenue </a:t>
            </a:r>
            <a:r>
              <a:rPr lang="en-IN" sz="1600" i="0" u="none" strike="noStrike" baseline="0" dirty="0" smtClean="0">
                <a:solidFill>
                  <a:srgbClr val="002060"/>
                </a:solidFill>
              </a:rPr>
              <a:t>)and </a:t>
            </a:r>
            <a:r>
              <a:rPr lang="en-IN" sz="1600" i="0" u="none" strike="noStrike" baseline="0" dirty="0" smtClean="0">
                <a:solidFill>
                  <a:srgbClr val="002060"/>
                </a:solidFill>
              </a:rPr>
              <a:t>then generated extensive collection of locations which satisfy some basic requirements regarding existing nearby restaurants. </a:t>
            </a:r>
            <a:endParaRPr lang="en-IN" sz="1600" i="0" u="none" strike="noStrike" baseline="0" dirty="0" smtClean="0">
              <a:solidFill>
                <a:srgbClr val="002060"/>
              </a:solidFill>
            </a:endParaRP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Clustering </a:t>
            </a:r>
            <a:r>
              <a:rPr lang="en-IN" sz="1600" i="0" u="none" strike="noStrike" baseline="0" dirty="0" smtClean="0">
                <a:solidFill>
                  <a:srgbClr val="002060"/>
                </a:solidFill>
              </a:rPr>
              <a:t>of those locations was then performed in order to create major zones of interest (containing greatest number of potential locations) and addresses of those zone </a:t>
            </a:r>
            <a:r>
              <a:rPr lang="en-IN" sz="1600" i="0" u="none" strike="noStrike" baseline="0" dirty="0" smtClean="0">
                <a:solidFill>
                  <a:srgbClr val="002060"/>
                </a:solidFill>
              </a:rPr>
              <a:t>centres </a:t>
            </a:r>
            <a:r>
              <a:rPr lang="en-IN" sz="1600" i="0" u="none" strike="noStrike" baseline="0" dirty="0" smtClean="0">
                <a:solidFill>
                  <a:srgbClr val="002060"/>
                </a:solidFill>
              </a:rPr>
              <a:t>were created to be used as starting points for final exploration by stakeholders</a:t>
            </a:r>
            <a:r>
              <a:rPr lang="en-IN" sz="1600" i="0" u="none" strike="noStrike" baseline="0" dirty="0" smtClean="0">
                <a:solidFill>
                  <a:srgbClr val="002060"/>
                </a:solidFill>
              </a:rPr>
              <a:t>.</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Final </a:t>
            </a:r>
            <a:r>
              <a:rPr lang="en-IN" sz="1600" i="0" u="none" strike="noStrike" baseline="0" dirty="0" smtClean="0">
                <a:solidFill>
                  <a:srgbClr val="002060"/>
                </a:solidFill>
              </a:rPr>
              <a:t>decision </a:t>
            </a:r>
            <a:r>
              <a:rPr lang="en-IN" sz="1600" i="0" u="none" strike="noStrike" baseline="0" dirty="0" smtClean="0">
                <a:solidFill>
                  <a:srgbClr val="002060"/>
                </a:solidFill>
              </a:rPr>
              <a:t>on optimal restaurant location will be made by stakeholders based on specific characteristics of </a:t>
            </a:r>
            <a:r>
              <a:rPr lang="en-IN" sz="1600" i="0" u="none" strike="noStrike" baseline="0" dirty="0" smtClean="0">
                <a:solidFill>
                  <a:srgbClr val="002060"/>
                </a:solidFill>
              </a:rPr>
              <a:t>neighbourhoods </a:t>
            </a:r>
            <a:r>
              <a:rPr lang="en-IN" sz="1600" i="0" u="none" strike="noStrike" baseline="0" dirty="0" smtClean="0">
                <a:solidFill>
                  <a:srgbClr val="002060"/>
                </a:solidFill>
              </a:rPr>
              <a:t>and locations in every recommended zone, taking into consideration additional factors like attractiveness of each location (proximity to park or water), levels of noise / proximity to major roads, real estate availability, prices, social and economic dynamics of every </a:t>
            </a:r>
            <a:r>
              <a:rPr lang="en-IN" sz="1600" i="0" u="none" strike="noStrike" baseline="0" dirty="0" smtClean="0">
                <a:solidFill>
                  <a:srgbClr val="002060"/>
                </a:solidFill>
              </a:rPr>
              <a:t>neighbourhood </a:t>
            </a:r>
            <a:r>
              <a:rPr lang="en-IN" sz="1600" i="0" u="none" strike="noStrike" baseline="0" dirty="0" smtClean="0">
                <a:solidFill>
                  <a:srgbClr val="002060"/>
                </a:solidFill>
              </a:rPr>
              <a:t>etc.</a:t>
            </a:r>
          </a:p>
        </p:txBody>
      </p:sp>
    </p:spTree>
    <p:extLst>
      <p:ext uri="{BB962C8B-B14F-4D97-AF65-F5344CB8AC3E}">
        <p14:creationId xmlns:p14="http://schemas.microsoft.com/office/powerpoint/2010/main" val="1172913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marR="0" rtl="0"/>
            <a:r>
              <a:rPr lang="en-IN" b="1" i="0" u="none" strike="noStrike" baseline="0" dirty="0" smtClean="0">
                <a:solidFill>
                  <a:srgbClr val="365F91"/>
                </a:solidFill>
                <a:latin typeface="Times New Roman"/>
              </a:rPr>
              <a:t>Introduction: Business Problem </a:t>
            </a:r>
          </a:p>
        </p:txBody>
      </p:sp>
      <p:sp>
        <p:nvSpPr>
          <p:cNvPr id="3" name="Text Placeholder 2"/>
          <p:cNvSpPr>
            <a:spLocks noGrp="1"/>
          </p:cNvSpPr>
          <p:nvPr>
            <p:ph type="body" idx="1"/>
          </p:nvPr>
        </p:nvSpPr>
        <p:spPr/>
        <p:txBody>
          <a:bodyPr>
            <a:normAutofit/>
          </a:bodyPr>
          <a:lstStyle/>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In </a:t>
            </a:r>
            <a:r>
              <a:rPr lang="en-IN" sz="1600" i="0" u="none" strike="noStrike" baseline="0" dirty="0" smtClean="0">
                <a:solidFill>
                  <a:srgbClr val="002060"/>
                </a:solidFill>
              </a:rPr>
              <a:t>this project we will try to find an optimal location for a restaurant. Specifically, this report will be targeted to stakeholders interested in opening a Vegetarian restaurant in Chennai, Tamilnadu, India. </a:t>
            </a:r>
            <a:endParaRPr lang="en-IN" sz="1600" i="0" u="none" strike="noStrike" baseline="0" dirty="0" smtClean="0">
              <a:solidFill>
                <a:srgbClr val="002060"/>
              </a:solidFill>
            </a:endParaRP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Since </a:t>
            </a:r>
            <a:r>
              <a:rPr lang="en-IN" sz="1600" i="0" u="none" strike="noStrike" baseline="0" dirty="0" smtClean="0">
                <a:solidFill>
                  <a:srgbClr val="002060"/>
                </a:solidFill>
              </a:rPr>
              <a:t>there are lots of restaurants in </a:t>
            </a:r>
            <a:r>
              <a:rPr lang="en-IN" sz="1600" i="0" u="none" strike="noStrike" baseline="0" dirty="0" smtClean="0">
                <a:solidFill>
                  <a:srgbClr val="002060"/>
                </a:solidFill>
              </a:rPr>
              <a:t>Chennai,</a:t>
            </a:r>
            <a:r>
              <a:rPr lang="en-IN" sz="1600" i="0" u="none" strike="noStrike" dirty="0" smtClean="0">
                <a:solidFill>
                  <a:srgbClr val="002060"/>
                </a:solidFill>
              </a:rPr>
              <a:t> Annanagar</a:t>
            </a:r>
            <a:r>
              <a:rPr lang="en-IN" sz="1600" dirty="0" smtClean="0">
                <a:solidFill>
                  <a:srgbClr val="002060"/>
                </a:solidFill>
              </a:rPr>
              <a:t>, </a:t>
            </a:r>
            <a:r>
              <a:rPr lang="en-IN" sz="1600" i="0" u="none" strike="noStrike" baseline="0" dirty="0" smtClean="0">
                <a:solidFill>
                  <a:srgbClr val="002060"/>
                </a:solidFill>
              </a:rPr>
              <a:t>we </a:t>
            </a:r>
            <a:r>
              <a:rPr lang="en-IN" sz="1600" i="0" u="none" strike="noStrike" baseline="0" dirty="0" smtClean="0">
                <a:solidFill>
                  <a:srgbClr val="002060"/>
                </a:solidFill>
              </a:rPr>
              <a:t>will try to detect locations that are not already crowded with restaurants. We are also particularly interested in areas with no Vegetarian restaurants in the </a:t>
            </a:r>
            <a:r>
              <a:rPr lang="en-IN" sz="1600" i="0" u="none" strike="noStrike" baseline="0" dirty="0" smtClean="0">
                <a:solidFill>
                  <a:srgbClr val="002060"/>
                </a:solidFill>
              </a:rPr>
              <a:t>place </a:t>
            </a:r>
            <a:r>
              <a:rPr lang="en-IN" sz="1600" i="0" u="none" strike="noStrike" baseline="0" dirty="0" smtClean="0">
                <a:solidFill>
                  <a:srgbClr val="002060"/>
                </a:solidFill>
              </a:rPr>
              <a:t>we chosen. We would also prefer locations as close to city </a:t>
            </a:r>
            <a:r>
              <a:rPr lang="en-IN" sz="1600" i="0" u="none" strike="noStrike" baseline="0" dirty="0" smtClean="0">
                <a:solidFill>
                  <a:srgbClr val="002060"/>
                </a:solidFill>
              </a:rPr>
              <a:t>centre </a:t>
            </a:r>
            <a:r>
              <a:rPr lang="en-IN" sz="1600" i="0" u="none" strike="noStrike" baseline="0" dirty="0" smtClean="0">
                <a:solidFill>
                  <a:srgbClr val="002060"/>
                </a:solidFill>
              </a:rPr>
              <a:t>as possible, assuming that first two conditions are met. </a:t>
            </a:r>
            <a:endParaRPr lang="en-IN" sz="1600" i="0" u="none" strike="noStrike" baseline="0" dirty="0" smtClean="0">
              <a:solidFill>
                <a:srgbClr val="002060"/>
              </a:solidFill>
            </a:endParaRP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We will use our data science powers to generate a few most promising neighbourhoods based on these criteria. Advantages of each area will then be clearly expressed so that best possible final location can be chosen by stakeholders.</a:t>
            </a:r>
          </a:p>
        </p:txBody>
      </p:sp>
    </p:spTree>
    <p:extLst>
      <p:ext uri="{BB962C8B-B14F-4D97-AF65-F5344CB8AC3E}">
        <p14:creationId xmlns:p14="http://schemas.microsoft.com/office/powerpoint/2010/main" val="2967094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p>
        </p:txBody>
      </p:sp>
      <p:sp>
        <p:nvSpPr>
          <p:cNvPr id="3" name="Text Placeholder 2"/>
          <p:cNvSpPr>
            <a:spLocks noGrp="1"/>
          </p:cNvSpPr>
          <p:nvPr>
            <p:ph type="body" idx="1"/>
          </p:nvPr>
        </p:nvSpPr>
        <p:spPr/>
        <p:txBody>
          <a:bodyPr>
            <a:normAutofit/>
          </a:bodyPr>
          <a:lstStyle/>
          <a:p>
            <a:pPr marL="0" marR="0" lvl="0" indent="0" rtl="0">
              <a:buNone/>
            </a:pPr>
            <a:endParaRPr lang="en-IN" sz="1600" i="0" u="none" strike="noStrike" baseline="0" dirty="0" smtClean="0">
              <a:latin typeface="Times New Roman"/>
            </a:endParaRPr>
          </a:p>
          <a:p>
            <a:pPr marL="0" marR="0" lvl="0" indent="0" rtl="0">
              <a:buNone/>
            </a:pPr>
            <a:r>
              <a:rPr lang="en-IN" sz="1600" i="0" u="none" strike="noStrike" baseline="0" dirty="0" smtClean="0">
                <a:solidFill>
                  <a:srgbClr val="002060"/>
                </a:solidFill>
                <a:latin typeface="Times New Roman"/>
              </a:rPr>
              <a:t>B</a:t>
            </a:r>
            <a:r>
              <a:rPr lang="en-IN" sz="1600" i="0" u="none" strike="noStrike" baseline="0" dirty="0" smtClean="0">
                <a:solidFill>
                  <a:srgbClr val="002060"/>
                </a:solidFill>
              </a:rPr>
              <a:t>ased </a:t>
            </a:r>
            <a:r>
              <a:rPr lang="en-IN" sz="1600" i="0" u="none" strike="noStrike" baseline="0" dirty="0" smtClean="0">
                <a:solidFill>
                  <a:srgbClr val="002060"/>
                </a:solidFill>
              </a:rPr>
              <a:t>on definition of our problem, factors that will influence our decision are</a:t>
            </a:r>
            <a:r>
              <a:rPr lang="en-IN" sz="1600" i="0" u="none" strike="noStrike" baseline="0" dirty="0" smtClean="0">
                <a:solidFill>
                  <a:srgbClr val="002060"/>
                </a:solidFill>
              </a:rPr>
              <a:t>:</a:t>
            </a:r>
          </a:p>
          <a:p>
            <a:pPr marL="0" marR="0" lvl="0" indent="0" rtl="0">
              <a:buNone/>
            </a:pPr>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Number of existing restaurants in the neighbourhood (any type of Vegetarian restaurant)</a:t>
            </a:r>
          </a:p>
          <a:p>
            <a:pPr marR="0" lvl="0" rtl="0"/>
            <a:r>
              <a:rPr lang="en-IN" sz="1600" i="0" u="none" strike="noStrike" baseline="0" dirty="0" smtClean="0">
                <a:solidFill>
                  <a:srgbClr val="002060"/>
                </a:solidFill>
              </a:rPr>
              <a:t>Number of restaurants and distance to Vegetarian restaurants in the neighbourhood, if any</a:t>
            </a:r>
          </a:p>
          <a:p>
            <a:pPr marR="0" lvl="0" rtl="0"/>
            <a:r>
              <a:rPr lang="en-IN" sz="1600" i="0" u="none" strike="noStrike" baseline="0" dirty="0" smtClean="0">
                <a:solidFill>
                  <a:srgbClr val="002060"/>
                </a:solidFill>
              </a:rPr>
              <a:t>Distance of neighbourhood from city centre.</a:t>
            </a:r>
          </a:p>
          <a:p>
            <a:pPr marR="0" lvl="0" rtl="0"/>
            <a:endParaRPr lang="en-IN" sz="1600" i="0" u="none" strike="noStrike" baseline="0" dirty="0" smtClean="0">
              <a:solidFill>
                <a:srgbClr val="002060"/>
              </a:solidFill>
            </a:endParaRPr>
          </a:p>
          <a:p>
            <a:pPr marL="0" marR="0" lvl="0" indent="0" rtl="0">
              <a:buNone/>
            </a:pPr>
            <a:r>
              <a:rPr lang="en-IN" sz="1600" i="0" u="none" strike="noStrike" baseline="0" dirty="0" smtClean="0">
                <a:solidFill>
                  <a:srgbClr val="002060"/>
                </a:solidFill>
              </a:rPr>
              <a:t>We decided to use regularly spaced grid of locations, centred on city </a:t>
            </a:r>
            <a:r>
              <a:rPr lang="en-IN" sz="1600" i="0" u="none" strike="noStrike" baseline="0" dirty="0" smtClean="0">
                <a:solidFill>
                  <a:srgbClr val="002060"/>
                </a:solidFill>
              </a:rPr>
              <a:t>centre, </a:t>
            </a:r>
            <a:r>
              <a:rPr lang="en-IN" sz="1600" i="0" u="none" strike="noStrike" baseline="0" dirty="0" smtClean="0">
                <a:solidFill>
                  <a:srgbClr val="002060"/>
                </a:solidFill>
              </a:rPr>
              <a:t>to define our neighbourhoods.</a:t>
            </a:r>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spTree>
    <p:extLst>
      <p:ext uri="{BB962C8B-B14F-4D97-AF65-F5344CB8AC3E}">
        <p14:creationId xmlns:p14="http://schemas.microsoft.com/office/powerpoint/2010/main" val="159518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endParaRPr lang="en-IN" b="1" i="0" u="none" strike="noStrike" baseline="0" dirty="0" smtClean="0">
              <a:solidFill>
                <a:srgbClr val="365F91"/>
              </a:solidFill>
              <a:latin typeface="Times New Roman"/>
            </a:endParaRPr>
          </a:p>
        </p:txBody>
      </p:sp>
      <p:sp>
        <p:nvSpPr>
          <p:cNvPr id="3" name="Text Placeholder 2"/>
          <p:cNvSpPr>
            <a:spLocks noGrp="1"/>
          </p:cNvSpPr>
          <p:nvPr>
            <p:ph type="body" idx="1"/>
          </p:nvPr>
        </p:nvSpPr>
        <p:spPr/>
        <p:txBody>
          <a:bodyPr>
            <a:normAutofit/>
          </a:bodyPr>
          <a:lstStyle/>
          <a:p>
            <a:pPr marL="0" marR="0" lvl="0" indent="0" rtl="0">
              <a:buNone/>
            </a:pPr>
            <a:endParaRPr lang="en-IN" sz="1600" i="0" u="none" strike="noStrike" baseline="0" dirty="0" smtClean="0">
              <a:solidFill>
                <a:srgbClr val="002060"/>
              </a:solidFill>
            </a:endParaRPr>
          </a:p>
          <a:p>
            <a:pPr marL="0" marR="0" lvl="0" indent="0" rtl="0">
              <a:buNone/>
            </a:pPr>
            <a:r>
              <a:rPr lang="en-IN" sz="1600" i="0" u="none" strike="noStrike" baseline="0" dirty="0" smtClean="0">
                <a:solidFill>
                  <a:srgbClr val="002060"/>
                </a:solidFill>
              </a:rPr>
              <a:t>Following </a:t>
            </a:r>
            <a:r>
              <a:rPr lang="en-IN" sz="1600" i="0" u="none" strike="noStrike" baseline="0" dirty="0" smtClean="0">
                <a:solidFill>
                  <a:srgbClr val="002060"/>
                </a:solidFill>
              </a:rPr>
              <a:t>data sources will be needed to extract/generate the required information</a:t>
            </a:r>
            <a:r>
              <a:rPr lang="en-IN" sz="1600" i="0" u="none" strike="noStrike" baseline="0" dirty="0" smtClean="0">
                <a:solidFill>
                  <a:srgbClr val="002060"/>
                </a:solidFill>
              </a:rPr>
              <a:t>:</a:t>
            </a:r>
          </a:p>
          <a:p>
            <a:pPr marL="0" marR="0" lvl="0" indent="0" rtl="0">
              <a:buNone/>
            </a:pPr>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Centre </a:t>
            </a:r>
            <a:r>
              <a:rPr lang="en-IN" sz="1600" i="0" u="none" strike="noStrike" baseline="0" dirty="0" smtClean="0">
                <a:solidFill>
                  <a:srgbClr val="002060"/>
                </a:solidFill>
              </a:rPr>
              <a:t>of candidate areas will be generated algorithmically and approximate addresses of </a:t>
            </a:r>
            <a:r>
              <a:rPr lang="en-IN" sz="1600" i="0" u="none" strike="noStrike" baseline="0" dirty="0" smtClean="0">
                <a:solidFill>
                  <a:srgbClr val="002060"/>
                </a:solidFill>
              </a:rPr>
              <a:t>centre </a:t>
            </a:r>
            <a:r>
              <a:rPr lang="en-IN" sz="1600" i="0" u="none" strike="noStrike" baseline="0" dirty="0" smtClean="0">
                <a:solidFill>
                  <a:srgbClr val="002060"/>
                </a:solidFill>
              </a:rPr>
              <a:t>of those areas will be obtained using Google Maps API reverse </a:t>
            </a:r>
            <a:r>
              <a:rPr lang="en-IN" sz="1600" i="0" u="none" strike="noStrike" baseline="0" dirty="0" smtClean="0">
                <a:solidFill>
                  <a:srgbClr val="002060"/>
                </a:solidFill>
              </a:rPr>
              <a:t>geocoding. Below is the screenshot of candidate areas</a:t>
            </a:r>
            <a:r>
              <a:rPr lang="en-IN" sz="1600" i="0" u="none" strike="noStrike" dirty="0" smtClean="0">
                <a:solidFill>
                  <a:srgbClr val="002060"/>
                </a:solidFill>
              </a:rPr>
              <a:t> generated using Google Maps API.</a:t>
            </a:r>
          </a:p>
          <a:p>
            <a:pPr marR="0" lvl="0" rtl="0"/>
            <a:endParaRPr lang="en-IN" sz="1600" i="0" u="none" strike="noStrike" baseline="0" dirty="0" smtClean="0">
              <a:solidFill>
                <a:srgbClr val="002060"/>
              </a:solidFill>
            </a:endParaRPr>
          </a:p>
          <a:p>
            <a:pPr marR="0" lvl="0" rtl="0"/>
            <a:endParaRPr lang="en-IN" sz="1600" i="0" u="none" strike="noStrike" baseline="0" dirty="0" smtClean="0">
              <a:solidFill>
                <a:srgbClr val="002060"/>
              </a:solidFill>
            </a:endParaRPr>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971600" y="3717032"/>
            <a:ext cx="5732780" cy="2767330"/>
          </a:xfrm>
          <a:prstGeom prst="rect">
            <a:avLst/>
          </a:prstGeom>
          <a:noFill/>
          <a:ln>
            <a:noFill/>
          </a:ln>
        </p:spPr>
      </p:pic>
    </p:spTree>
    <p:extLst>
      <p:ext uri="{BB962C8B-B14F-4D97-AF65-F5344CB8AC3E}">
        <p14:creationId xmlns:p14="http://schemas.microsoft.com/office/powerpoint/2010/main" val="216539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endParaRPr lang="en-IN" b="1" i="0" u="none" strike="noStrike" baseline="0" dirty="0" smtClean="0">
              <a:solidFill>
                <a:srgbClr val="365F91"/>
              </a:solidFill>
              <a:latin typeface="Times New Roman"/>
            </a:endParaRPr>
          </a:p>
        </p:txBody>
      </p:sp>
      <p:sp>
        <p:nvSpPr>
          <p:cNvPr id="3" name="Text Placeholder 2"/>
          <p:cNvSpPr>
            <a:spLocks noGrp="1"/>
          </p:cNvSpPr>
          <p:nvPr>
            <p:ph type="body" idx="1"/>
          </p:nvPr>
        </p:nvSpPr>
        <p:spPr/>
        <p:txBody>
          <a:bodyPr>
            <a:normAutofit/>
          </a:bodyPr>
          <a:lstStyle/>
          <a:p>
            <a:r>
              <a:rPr lang="en-IN" sz="1600" dirty="0">
                <a:solidFill>
                  <a:srgbClr val="002060"/>
                </a:solidFill>
              </a:rPr>
              <a:t>Number of restaurants and their type and location in every neighbourhood will be obtained using Foursquare </a:t>
            </a:r>
            <a:r>
              <a:rPr lang="en-IN" sz="1600" dirty="0" smtClean="0">
                <a:solidFill>
                  <a:srgbClr val="002060"/>
                </a:solidFill>
              </a:rPr>
              <a:t>API</a:t>
            </a:r>
          </a:p>
          <a:p>
            <a:endParaRPr lang="en-IN" sz="1600" dirty="0">
              <a:solidFill>
                <a:srgbClr val="002060"/>
              </a:solidFill>
            </a:endParaRPr>
          </a:p>
          <a:p>
            <a:pPr marR="0" lvl="0" rtl="0"/>
            <a:endParaRPr lang="en-US" sz="4200" i="0" u="none" strike="noStrike" baseline="0" dirty="0" smtClean="0"/>
          </a:p>
          <a:p>
            <a:r>
              <a:rPr lang="en-IN" sz="1600" dirty="0">
                <a:solidFill>
                  <a:srgbClr val="002060"/>
                </a:solidFill>
              </a:rPr>
              <a:t>Coordinate of Chennai </a:t>
            </a:r>
            <a:r>
              <a:rPr lang="en-IN" sz="1600" dirty="0" smtClean="0">
                <a:solidFill>
                  <a:srgbClr val="002060"/>
                </a:solidFill>
              </a:rPr>
              <a:t>centre </a:t>
            </a:r>
            <a:r>
              <a:rPr lang="en-IN" sz="1600" dirty="0">
                <a:solidFill>
                  <a:srgbClr val="002060"/>
                </a:solidFill>
              </a:rPr>
              <a:t>will be obtained using Google Maps API geocoding of well known </a:t>
            </a:r>
            <a:r>
              <a:rPr lang="en-IN" sz="1600" dirty="0" smtClean="0">
                <a:solidFill>
                  <a:srgbClr val="002060"/>
                </a:solidFill>
              </a:rPr>
              <a:t>Chennai </a:t>
            </a:r>
            <a:r>
              <a:rPr lang="en-IN" sz="1600" dirty="0">
                <a:solidFill>
                  <a:srgbClr val="002060"/>
                </a:solidFill>
              </a:rPr>
              <a:t>location (Annanagar)</a:t>
            </a:r>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44148" y="2348880"/>
            <a:ext cx="5057140" cy="755650"/>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766798" y="4149080"/>
            <a:ext cx="5725160" cy="1979930"/>
          </a:xfrm>
          <a:prstGeom prst="rect">
            <a:avLst/>
          </a:prstGeom>
          <a:noFill/>
          <a:ln>
            <a:noFill/>
          </a:ln>
        </p:spPr>
      </p:pic>
    </p:spTree>
    <p:extLst>
      <p:ext uri="{BB962C8B-B14F-4D97-AF65-F5344CB8AC3E}">
        <p14:creationId xmlns:p14="http://schemas.microsoft.com/office/powerpoint/2010/main" val="1219521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R="0" lvl="0" rtl="0"/>
            <a:r>
              <a:rPr lang="en-IN" sz="1600" i="0" u="none" strike="noStrike" baseline="0" dirty="0" smtClean="0">
                <a:solidFill>
                  <a:srgbClr val="002060"/>
                </a:solidFill>
              </a:rPr>
              <a:t>In this project we will direct our efforts on detecting areas of Chennai (</a:t>
            </a:r>
            <a:r>
              <a:rPr lang="en-IN" sz="1600" i="0" u="none" strike="noStrike" baseline="0" dirty="0" smtClean="0">
                <a:solidFill>
                  <a:srgbClr val="002060"/>
                </a:solidFill>
              </a:rPr>
              <a:t>Annanagar</a:t>
            </a:r>
            <a:r>
              <a:rPr lang="en-IN" sz="1600" i="0" u="none" strike="noStrike" baseline="0" dirty="0" smtClean="0">
                <a:solidFill>
                  <a:srgbClr val="002060"/>
                </a:solidFill>
              </a:rPr>
              <a:t>) that have low restaurant density, particularly those with low number of Vegetarian restaurants. We will limit our analysis to area ~6km around city </a:t>
            </a:r>
            <a:r>
              <a:rPr lang="en-IN" sz="1600" i="0" u="none" strike="noStrike" baseline="0" dirty="0" smtClean="0">
                <a:solidFill>
                  <a:srgbClr val="002060"/>
                </a:solidFill>
              </a:rPr>
              <a:t>centre.</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In first step we have collected the required data: location and type (category) of every restaurant within 6km from Chennai (Annanagar). We have also identified Vegetarian restaurants (according to Foursquare categorization</a:t>
            </a:r>
            <a:r>
              <a:rPr lang="en-IN" sz="1600" i="0" u="none" strike="noStrike" baseline="0" dirty="0" smtClean="0">
                <a:solidFill>
                  <a:srgbClr val="002060"/>
                </a:solidFill>
              </a:rPr>
              <a:t>).</a:t>
            </a:r>
          </a:p>
          <a:p>
            <a:pPr marR="0" lvl="0" rtl="0"/>
            <a:endParaRPr lang="en-IN" sz="1600" i="0" u="none" strike="noStrike" baseline="0" dirty="0" smtClean="0">
              <a:solidFill>
                <a:srgbClr val="002060"/>
              </a:solidFill>
            </a:endParaRPr>
          </a:p>
          <a:p>
            <a:pPr marR="0" lvl="0" rtl="0"/>
            <a:endParaRPr lang="en-IN" sz="4200" i="0" u="none" strike="noStrike" baseline="0" dirty="0" smtClean="0"/>
          </a:p>
          <a:p>
            <a:pPr marR="0" lvl="0" rtl="0"/>
            <a:endParaRPr lang="en-IN" b="1" i="0" u="none" strike="noStrike" baseline="0" dirty="0" smtClean="0">
              <a:latin typeface="Times New Roman"/>
            </a:endParaRP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98375" y="3861048"/>
            <a:ext cx="5400600" cy="2232248"/>
          </a:xfrm>
          <a:prstGeom prst="rect">
            <a:avLst/>
          </a:prstGeom>
          <a:noFill/>
          <a:ln>
            <a:noFill/>
          </a:ln>
        </p:spPr>
      </p:pic>
    </p:spTree>
    <p:extLst>
      <p:ext uri="{BB962C8B-B14F-4D97-AF65-F5344CB8AC3E}">
        <p14:creationId xmlns:p14="http://schemas.microsoft.com/office/powerpoint/2010/main" val="1022973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R="0" lvl="0" rtl="0"/>
            <a:r>
              <a:rPr lang="en-IN" sz="1600" i="0" u="none" strike="noStrike" baseline="0" dirty="0" smtClean="0">
                <a:solidFill>
                  <a:srgbClr val="002060"/>
                </a:solidFill>
              </a:rPr>
              <a:t>Second step in our analysis will be calculation and exploration of 'restaurant density' across different areas of Chennai (Annanagar).  - we will use heat maps to identify a few promising areas close to </a:t>
            </a:r>
            <a:r>
              <a:rPr lang="en-IN" sz="1600" i="0" u="none" strike="noStrike" baseline="0" dirty="0" smtClean="0">
                <a:solidFill>
                  <a:srgbClr val="002060"/>
                </a:solidFill>
              </a:rPr>
              <a:t>centre </a:t>
            </a:r>
            <a:r>
              <a:rPr lang="en-IN" sz="1600" i="0" u="none" strike="noStrike" baseline="0" dirty="0" smtClean="0">
                <a:solidFill>
                  <a:srgbClr val="002060"/>
                </a:solidFill>
              </a:rPr>
              <a:t>with low number of restaurants in general (</a:t>
            </a:r>
            <a:r>
              <a:rPr lang="en-IN" sz="1600" i="1" u="none" strike="noStrike" baseline="0" dirty="0" smtClean="0">
                <a:solidFill>
                  <a:srgbClr val="002060"/>
                </a:solidFill>
              </a:rPr>
              <a:t>and</a:t>
            </a:r>
            <a:r>
              <a:rPr lang="en-IN" sz="1600" i="0" u="none" strike="noStrike" baseline="0" dirty="0" smtClean="0">
                <a:solidFill>
                  <a:srgbClr val="002060"/>
                </a:solidFill>
              </a:rPr>
              <a:t> no Vegetarian restaurants in vicinity) and focus our attention on those areas</a:t>
            </a:r>
            <a:r>
              <a:rPr lang="en-IN" sz="1600" i="0" u="none" strike="noStrike" baseline="0" dirty="0" smtClean="0">
                <a:solidFill>
                  <a:srgbClr val="002060"/>
                </a:solidFill>
              </a:rPr>
              <a:t>.</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Heat map of Veg and other  restaurant</a:t>
            </a: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99592" y="3284984"/>
            <a:ext cx="5725160" cy="2724790"/>
          </a:xfrm>
          <a:prstGeom prst="rect">
            <a:avLst/>
          </a:prstGeom>
          <a:noFill/>
          <a:ln>
            <a:noFill/>
          </a:ln>
        </p:spPr>
      </p:pic>
    </p:spTree>
    <p:extLst>
      <p:ext uri="{BB962C8B-B14F-4D97-AF65-F5344CB8AC3E}">
        <p14:creationId xmlns:p14="http://schemas.microsoft.com/office/powerpoint/2010/main" val="1740060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R="0" lvl="0" rtl="0"/>
            <a:r>
              <a:rPr lang="en-IN" sz="1600" i="0" u="none" strike="noStrike" baseline="0" dirty="0" smtClean="0">
                <a:solidFill>
                  <a:srgbClr val="002060"/>
                </a:solidFill>
              </a:rPr>
              <a:t>Heat map of Veg   restaurant</a:t>
            </a: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971600" y="2276872"/>
            <a:ext cx="5732780" cy="3204210"/>
          </a:xfrm>
          <a:prstGeom prst="rect">
            <a:avLst/>
          </a:prstGeom>
          <a:noFill/>
          <a:ln>
            <a:noFill/>
          </a:ln>
        </p:spPr>
      </p:pic>
    </p:spTree>
    <p:extLst>
      <p:ext uri="{BB962C8B-B14F-4D97-AF65-F5344CB8AC3E}">
        <p14:creationId xmlns:p14="http://schemas.microsoft.com/office/powerpoint/2010/main" val="309192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IN" sz="1600" dirty="0">
                <a:solidFill>
                  <a:srgbClr val="002060"/>
                </a:solidFill>
              </a:rPr>
              <a:t>In third and final step we will focus on most promising areas and within those create clusters of locations that meet some basic requirements established in discussion with </a:t>
            </a:r>
            <a:r>
              <a:rPr lang="en-IN" sz="1600" dirty="0" smtClean="0">
                <a:solidFill>
                  <a:srgbClr val="002060"/>
                </a:solidFill>
              </a:rPr>
              <a:t>stakeholders. </a:t>
            </a:r>
          </a:p>
          <a:p>
            <a:r>
              <a:rPr lang="en-IN" sz="1600" dirty="0" smtClean="0">
                <a:solidFill>
                  <a:srgbClr val="002060"/>
                </a:solidFill>
              </a:rPr>
              <a:t>We </a:t>
            </a:r>
            <a:r>
              <a:rPr lang="en-IN" sz="1600" dirty="0">
                <a:solidFill>
                  <a:srgbClr val="002060"/>
                </a:solidFill>
              </a:rPr>
              <a:t>will take into consideration locations with no more than two restaurants in radius of 250 meters, and we want locations without Vegetarian restaurants in radius of 400 meters. </a:t>
            </a:r>
            <a:endParaRPr lang="en-IN" sz="1600" dirty="0" smtClean="0">
              <a:solidFill>
                <a:srgbClr val="002060"/>
              </a:solidFill>
            </a:endParaRPr>
          </a:p>
          <a:p>
            <a:r>
              <a:rPr lang="en-IN" sz="1600" dirty="0" smtClean="0">
                <a:solidFill>
                  <a:srgbClr val="002060"/>
                </a:solidFill>
              </a:rPr>
              <a:t>We </a:t>
            </a:r>
            <a:r>
              <a:rPr lang="en-IN" sz="1600" dirty="0">
                <a:solidFill>
                  <a:srgbClr val="002060"/>
                </a:solidFill>
              </a:rPr>
              <a:t>will present map of all such locations but also create clusters (using k-means clustering) of those locations to identify general zones / </a:t>
            </a:r>
            <a:r>
              <a:rPr lang="en-IN" sz="1600" dirty="0" smtClean="0">
                <a:solidFill>
                  <a:srgbClr val="002060"/>
                </a:solidFill>
              </a:rPr>
              <a:t>neighbourhoods </a:t>
            </a:r>
            <a:r>
              <a:rPr lang="en-IN" sz="1600" dirty="0">
                <a:solidFill>
                  <a:srgbClr val="002060"/>
                </a:solidFill>
              </a:rPr>
              <a:t>/ addresses which should be a starting point for final 'street level' exploration and search for optimal venue location by stakeholders.</a:t>
            </a: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71600" y="4005064"/>
            <a:ext cx="5904656" cy="2448272"/>
          </a:xfrm>
          <a:prstGeom prst="rect">
            <a:avLst/>
          </a:prstGeom>
          <a:noFill/>
          <a:ln>
            <a:noFill/>
          </a:ln>
        </p:spPr>
      </p:pic>
    </p:spTree>
    <p:extLst>
      <p:ext uri="{BB962C8B-B14F-4D97-AF65-F5344CB8AC3E}">
        <p14:creationId xmlns:p14="http://schemas.microsoft.com/office/powerpoint/2010/main" val="3510241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1005</Words>
  <Application>Microsoft Office PowerPoint</Application>
  <PresentationFormat>On-screen Show (4:3)</PresentationFormat>
  <Paragraphs>117</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Predicting the optimal location for a Restaurant</vt:lpstr>
      <vt:lpstr>Introduction: Business Problem </vt:lpstr>
      <vt:lpstr>Data:</vt:lpstr>
      <vt:lpstr>Data</vt:lpstr>
      <vt:lpstr>Data</vt:lpstr>
      <vt:lpstr>Methodology </vt:lpstr>
      <vt:lpstr>Methodology </vt:lpstr>
      <vt:lpstr>Methodology </vt:lpstr>
      <vt:lpstr>Methodology </vt:lpstr>
      <vt:lpstr>Analysis</vt:lpstr>
      <vt:lpstr>Results and Discussion</vt:lpstr>
      <vt:lpstr>Results and Discussion – Cont’d</vt:lpstr>
      <vt:lpstr>Results and Discussion – Cont’d</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optimal location for a Restaurant</dc:title>
  <dc:creator>GOPINATH</dc:creator>
  <cp:lastModifiedBy>GOPINATH</cp:lastModifiedBy>
  <cp:revision>6</cp:revision>
  <dcterms:created xsi:type="dcterms:W3CDTF">2020-07-18T07:40:04Z</dcterms:created>
  <dcterms:modified xsi:type="dcterms:W3CDTF">2020-07-19T02:54:48Z</dcterms:modified>
</cp:coreProperties>
</file>